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6" r:id="rId2"/>
    <p:sldId id="266" r:id="rId3"/>
    <p:sldId id="274" r:id="rId4"/>
    <p:sldId id="257" r:id="rId5"/>
    <p:sldId id="267" r:id="rId6"/>
    <p:sldId id="271" r:id="rId7"/>
    <p:sldId id="258" r:id="rId8"/>
    <p:sldId id="259" r:id="rId9"/>
    <p:sldId id="260" r:id="rId10"/>
    <p:sldId id="273" r:id="rId11"/>
    <p:sldId id="275" r:id="rId12"/>
    <p:sldId id="276" r:id="rId13"/>
    <p:sldId id="277" r:id="rId14"/>
    <p:sldId id="278" r:id="rId15"/>
    <p:sldId id="279" r:id="rId16"/>
    <p:sldId id="261" r:id="rId17"/>
    <p:sldId id="269" r:id="rId18"/>
    <p:sldId id="262" r:id="rId19"/>
    <p:sldId id="264" r:id="rId20"/>
    <p:sldId id="265" r:id="rId21"/>
    <p:sldId id="270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7F593-5454-4370-AEC9-41CBFF83D290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DEBB8-BE2F-4E96-ADF8-0BA9397439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1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Environmental Protection agency place a portion of Anniston Army Depot on the Superfund program's National Priorities list in 1989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(The United States Environmental Protection Agency,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n.d.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203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VOCs are the most often released from cleaning materials used to degrease and clean heavy equipment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(The United States Environmental Protection Agency, n.d.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heavy equipment stored on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base leach the metals.</a:t>
            </a:r>
          </a:p>
          <a:p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Explosives are due to the nature of the Base. The Base is an ammunition depot thus the explosives. </a:t>
            </a:r>
          </a:p>
          <a:p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Also the treatment of VOCs or explosives in groundwater can further cause the release of naturally occurring metals from soils in the ground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(The United States Environmental Protection Agency, n.d.)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618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Over</a:t>
            </a:r>
            <a:r>
              <a:rPr lang="en-US" baseline="0" dirty="0" smtClean="0"/>
              <a:t> the years, the Army has started RCRA-and Superfund related actions that have addressed contamination and disposal issues at the depot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(The United States Environmental Protection Agency,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n.d.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r>
              <a:rPr lang="en-US" baseline="0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There actions have included treating groundwater contamination; removing and disposing of contaminated soil, treating contaminated soil on site, covering soils as need, and emergency response planning for off-site groundwater contamination.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122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Army continuous</a:t>
            </a:r>
            <a:r>
              <a:rPr lang="en-US" baseline="0" dirty="0" smtClean="0"/>
              <a:t> to capture and treat contaminated groundwater using an on-site groundwater interception system and air-stripping treatment system at the Krebs Water treatment Plant. </a:t>
            </a:r>
          </a:p>
          <a:p>
            <a:r>
              <a:rPr lang="en-US" baseline="0" dirty="0" smtClean="0"/>
              <a:t>The Army has a plan to use specialized technologies to treat areas where it has identified sources of dense non-aqueous phase liquid at OU1.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OU3 the Army has determined that additional source materials needs to be removed to enable groundwater remediation to succeed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(The United States Environmental Protection Agency,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n.d.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There is a continuous investigation for contamination in soils and groundwater at 0U4 and OU5 by the Army.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568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Preliminary</a:t>
            </a:r>
            <a:r>
              <a:rPr lang="en-US" baseline="0" dirty="0" smtClean="0"/>
              <a:t> assessment includes</a:t>
            </a:r>
            <a:r>
              <a:rPr lang="en-US" dirty="0" smtClean="0"/>
              <a:t> site visitation and evaluation of potential for release of hazardous substance.</a:t>
            </a:r>
          </a:p>
          <a:p>
            <a:r>
              <a:rPr lang="en-US" dirty="0" smtClean="0"/>
              <a:t>The NPL is primarily an information resource that identifies sites that warrant cleanup (The United States Environmental</a:t>
            </a:r>
            <a:r>
              <a:rPr lang="en-US" baseline="0" dirty="0" smtClean="0"/>
              <a:t> Protection Agency, </a:t>
            </a:r>
            <a:r>
              <a:rPr lang="en-US" baseline="0" dirty="0" err="1" smtClean="0"/>
              <a:t>n.d</a:t>
            </a:r>
            <a:r>
              <a:rPr lang="en-US" baseline="0" dirty="0" smtClean="0"/>
              <a:t>). The list includes sites that have the most hazardous wastes as identified by Superfund.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Remedial investigation</a:t>
            </a:r>
            <a:r>
              <a:rPr lang="en-US" dirty="0" smtClean="0"/>
              <a:t> involves evaluation of the nature and extent of contamination at site and assessing potential threats.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ROD</a:t>
            </a:r>
            <a:r>
              <a:rPr lang="en-US" baseline="0" dirty="0" smtClean="0"/>
              <a:t> explains which cleanup progress will be used at NPL site.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Remedial design involves compiling of cleanup detailed</a:t>
            </a:r>
            <a:r>
              <a:rPr lang="en-US" baseline="0" dirty="0" smtClean="0"/>
              <a:t> plans. It also includes development of engineering drawings and specifications for a site cleanup. It follows design and includes the actual construction or implementation phases of site cleanup (The United States Environmental Protection Agency, </a:t>
            </a:r>
            <a:r>
              <a:rPr lang="en-US" baseline="0" dirty="0" err="1" smtClean="0"/>
              <a:t>n.d</a:t>
            </a:r>
            <a:r>
              <a:rPr lang="en-US" baseline="0" dirty="0" smtClean="0"/>
              <a:t>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When the construction is complete gives a cleanup milestone for NPL sites, specifically that physical cleanup activities at site have been completed.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28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collaboration of the Army and the local municipal water supply, the Army was responsible for paying for the construction of</a:t>
            </a:r>
            <a:r>
              <a:rPr lang="en-US" baseline="0" dirty="0" smtClean="0"/>
              <a:t> the towers, while the municipal water supply chose to pay for the operations of the towers,.</a:t>
            </a:r>
          </a:p>
          <a:p>
            <a:r>
              <a:rPr lang="en-US" baseline="0" dirty="0" smtClean="0"/>
              <a:t>The water supplied to the public, is now treated and does not contain any harmful levels of VOCs.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76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objective of removing the building is to decontaminate building materials and dispose them appropriately.</a:t>
            </a:r>
          </a:p>
          <a:p>
            <a:r>
              <a:rPr lang="en-US" dirty="0" smtClean="0"/>
              <a:t>Also there</a:t>
            </a:r>
            <a:r>
              <a:rPr lang="en-US" baseline="0" dirty="0" smtClean="0"/>
              <a:t> will be removal of contaminated soil.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8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Investigations and cleanup activities have focused on five Ares,</a:t>
            </a:r>
            <a:r>
              <a:rPr lang="en-US" baseline="0" dirty="0" smtClean="0"/>
              <a:t> which EPA refers to as operable units, or OU. </a:t>
            </a:r>
          </a:p>
          <a:p>
            <a:r>
              <a:rPr lang="en-US" baseline="0" dirty="0" smtClean="0"/>
              <a:t>The distinct areas at the site are OU, SIA groundwater, OU, Southeast Industrial Area (SIA) soil, OU-3, Ammunition Storage Area, OU-4, Military Munitions Response Program, and OU-5, Western Industrial Area.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64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Institutional controls play an important role n site remedies because they reduce exposure to contamination</a:t>
            </a:r>
            <a:r>
              <a:rPr lang="en-US" baseline="0" dirty="0" smtClean="0"/>
              <a:t> by limiting land or resource use (The United States Environmental Program, </a:t>
            </a:r>
            <a:r>
              <a:rPr lang="en-US" baseline="0" dirty="0" err="1" smtClean="0"/>
              <a:t>n.d</a:t>
            </a:r>
            <a:r>
              <a:rPr lang="en-US" baseline="0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30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Depot is expected to implement these LUCs into their management systems and inspect and report on the implementation and success of the LUCs in an annually basis.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32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Army continuous to monitor groundwater at each OU to ensure remedies are effective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DEBB8-BE2F-4E96-ADF8-0BA9397439D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7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83FD7D8-0E61-4FD2-BB54-1F8BA54769E6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9140250-29D3-4F0D-B715-5A2EC761BF8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Anniston Army Depot (Southeast Industrial Area)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National Priorities List(NPL)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1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Anniston Army depot occupies 15,319 acres of land.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It is an active U.S Army installation site located in Calhoun County, Alabama, 10 miles west of Anniston.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It provides munitions storage and refurbishment, testing and decommissioning of combat vehicles and various types of ordnances.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32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Reason for listing on the NPL</a:t>
            </a:r>
          </a:p>
          <a:p>
            <a:pPr>
              <a:lnSpc>
                <a:spcPct val="200000"/>
              </a:lnSpc>
            </a:pPr>
            <a:r>
              <a:rPr lang="en-US" dirty="0"/>
              <a:t>Contaminants present on site</a:t>
            </a:r>
          </a:p>
          <a:p>
            <a:pPr>
              <a:lnSpc>
                <a:spcPct val="200000"/>
              </a:lnSpc>
            </a:pPr>
            <a:r>
              <a:rPr lang="en-US" dirty="0"/>
              <a:t>Cleanup activities</a:t>
            </a:r>
          </a:p>
          <a:p>
            <a:pPr>
              <a:lnSpc>
                <a:spcPct val="200000"/>
              </a:lnSpc>
            </a:pPr>
            <a:r>
              <a:rPr lang="en-US" dirty="0"/>
              <a:t>Current site status</a:t>
            </a:r>
          </a:p>
          <a:p>
            <a:pPr>
              <a:lnSpc>
                <a:spcPct val="200000"/>
              </a:lnSpc>
            </a:pPr>
            <a:r>
              <a:rPr lang="en-US" dirty="0"/>
              <a:t>Activity and use limitations</a:t>
            </a:r>
          </a:p>
          <a:p>
            <a:pPr>
              <a:lnSpc>
                <a:spcPct val="200000"/>
              </a:lnSpc>
            </a:pPr>
            <a:r>
              <a:rPr lang="en-US" dirty="0"/>
              <a:t>Sampling and monitoring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of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87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Soil and underground contamination caused by onsite disposal of industrial chemicals during the 1950 through 1981 time periods.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Presence of contaminants of concern(COCs) on site that pose threat to human health and the environment.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 For Listing On The NPL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963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cs typeface="Times New Roman" pitchFamily="18" charset="0"/>
              </a:rPr>
              <a:t>Volatile Organic Compounds (VOCs).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cs typeface="Times New Roman" pitchFamily="18" charset="0"/>
              </a:rPr>
              <a:t>Metals.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cs typeface="Times New Roman" pitchFamily="18" charset="0"/>
              </a:rPr>
              <a:t>Explosives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Contaminants Present On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204989"/>
          </a:xfrm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r>
              <a:rPr lang="en-US" sz="1400" dirty="0" smtClean="0"/>
              <a:t>Environmental Protection Agency (EPA) uses three approaches to identify Contaminants on Site.</a:t>
            </a:r>
          </a:p>
          <a:p>
            <a:pPr>
              <a:lnSpc>
                <a:spcPct val="210000"/>
              </a:lnSpc>
            </a:pPr>
            <a:r>
              <a:rPr lang="en-US" sz="1400" dirty="0" smtClean="0"/>
              <a:t>The first is by identifying people or ecological resources that could be exposed to contamination found on site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cs typeface="Times New Roman" pitchFamily="18" charset="0"/>
              </a:rPr>
              <a:t>The United States Environmental Protection Agency, n.d</a:t>
            </a:r>
            <a:r>
              <a:rPr lang="en-US" sz="2000" dirty="0" smtClean="0">
                <a:cs typeface="Times New Roman" pitchFamily="18" charset="0"/>
              </a:rPr>
              <a:t>.)</a:t>
            </a:r>
            <a:r>
              <a:rPr lang="en-US" sz="2000" dirty="0" smtClean="0"/>
              <a:t>.</a:t>
            </a:r>
          </a:p>
          <a:p>
            <a:pPr>
              <a:lnSpc>
                <a:spcPct val="210000"/>
              </a:lnSpc>
            </a:pPr>
            <a:r>
              <a:rPr lang="en-US" sz="1400" dirty="0" smtClean="0"/>
              <a:t>Second is determining the type and amount of contaminants on site.</a:t>
            </a:r>
          </a:p>
          <a:p>
            <a:pPr>
              <a:lnSpc>
                <a:spcPct val="210000"/>
              </a:lnSpc>
            </a:pPr>
            <a:r>
              <a:rPr lang="en-US" sz="1400" dirty="0" smtClean="0"/>
              <a:t>Third is by determining any human health or ecological impact that could arise from contact with the contaminants.</a:t>
            </a:r>
          </a:p>
          <a:p>
            <a:pPr>
              <a:lnSpc>
                <a:spcPct val="210000"/>
              </a:lnSpc>
            </a:pP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Criteria to identify COCs by EPA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09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132981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 smtClean="0"/>
              <a:t>With an oversight provided by EPA and the Alabama Department of Environmental Management (ADEM), the army leads the investigation and clean up activities.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The activities include capturing and treating contaminated groundwater.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Resource Conservation and Recovery Act (RCRA)-and Superfund related actions.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Installation of five-air stripping towers.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Emergency response for off-site groundwater contamination.</a:t>
            </a:r>
          </a:p>
          <a:p>
            <a:pPr>
              <a:lnSpc>
                <a:spcPct val="200000"/>
              </a:lnSpc>
            </a:pPr>
            <a:endParaRPr lang="en-US" sz="1600" dirty="0" smtClean="0"/>
          </a:p>
          <a:p>
            <a:pPr>
              <a:lnSpc>
                <a:spcPct val="200000"/>
              </a:lnSpc>
            </a:pPr>
            <a:endParaRPr lang="en-US" sz="1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Cleanup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938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 smtClean="0"/>
              <a:t>Use of an upgraded on-site groundwater interception system and an-air striping treatment system at the Krebs Water Treatment </a:t>
            </a:r>
            <a:r>
              <a:rPr lang="en-US" dirty="0" smtClean="0"/>
              <a:t>Plant</a:t>
            </a:r>
            <a:r>
              <a:rPr lang="en-US" sz="2000" dirty="0">
                <a:cs typeface="Times New Roman" pitchFamily="18" charset="0"/>
              </a:rPr>
              <a:t>(The United States Environmental Protection Agency, n.d</a:t>
            </a:r>
            <a:r>
              <a:rPr lang="en-US" sz="2000" dirty="0" smtClean="0">
                <a:cs typeface="Times New Roman" pitchFamily="18" charset="0"/>
              </a:rPr>
              <a:t>.)</a:t>
            </a:r>
            <a:r>
              <a:rPr lang="en-US" sz="2000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Addressing the contaminated fractured bedrock.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Use of specialized technologies in areas that are source of dense non-aqueous phase liquid at OU1.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Removal of additional source material for success of groundwater remediation.</a:t>
            </a:r>
          </a:p>
          <a:p>
            <a:pPr>
              <a:lnSpc>
                <a:spcPct val="200000"/>
              </a:lnSpc>
            </a:pP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Capturing and treating contaminated 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13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Treating groundwater contamination.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Removing and disposing contaminated soil.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Treating contaminated soil on-site.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Covering of soil as needed.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RCRA-and Superfund related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61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400" dirty="0" smtClean="0"/>
              <a:t>Preliminary assessment. 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National Priorities List (NPL).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Remedial investigation. 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Records of decision (ROD). 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Remedial design..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Construction completion. </a:t>
            </a:r>
          </a:p>
          <a:p>
            <a:pPr>
              <a:lnSpc>
                <a:spcPct val="220000"/>
              </a:lnSpc>
            </a:pP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Superfund cleanup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63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Warning </a:t>
            </a:r>
            <a:r>
              <a:rPr lang="en-US" dirty="0"/>
              <a:t>sign </a:t>
            </a:r>
            <a:r>
              <a:rPr lang="en-US" dirty="0" smtClean="0"/>
              <a:t>on NPL site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12" y="2247900"/>
            <a:ext cx="5540375" cy="3878263"/>
          </a:xfrm>
        </p:spPr>
      </p:pic>
    </p:spTree>
    <p:extLst>
      <p:ext uri="{BB962C8B-B14F-4D97-AF65-F5344CB8AC3E}">
        <p14:creationId xmlns:p14="http://schemas.microsoft.com/office/powerpoint/2010/main" val="2826655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Soil excavation and cleanup at a Superfund site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12" y="2247900"/>
            <a:ext cx="5540375" cy="3878263"/>
          </a:xfrm>
        </p:spPr>
      </p:pic>
    </p:spTree>
    <p:extLst>
      <p:ext uri="{BB962C8B-B14F-4D97-AF65-F5344CB8AC3E}">
        <p14:creationId xmlns:p14="http://schemas.microsoft.com/office/powerpoint/2010/main" val="357456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tation after completed cleanup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12" y="2247900"/>
            <a:ext cx="5540375" cy="3878263"/>
          </a:xfrm>
        </p:spPr>
      </p:pic>
    </p:spTree>
    <p:extLst>
      <p:ext uri="{BB962C8B-B14F-4D97-AF65-F5344CB8AC3E}">
        <p14:creationId xmlns:p14="http://schemas.microsoft.com/office/powerpoint/2010/main" val="3386188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Record of </a:t>
            </a:r>
            <a:r>
              <a:rPr lang="en-US" dirty="0" smtClean="0"/>
              <a:t>Decision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12" y="2247900"/>
            <a:ext cx="5540375" cy="3878263"/>
          </a:xfrm>
        </p:spPr>
      </p:pic>
    </p:spTree>
    <p:extLst>
      <p:ext uri="{BB962C8B-B14F-4D97-AF65-F5344CB8AC3E}">
        <p14:creationId xmlns:p14="http://schemas.microsoft.com/office/powerpoint/2010/main" val="2220386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Reseeded landfill </a:t>
            </a:r>
            <a:r>
              <a:rPr lang="en-US" dirty="0" smtClean="0"/>
              <a:t>cap</a:t>
            </a:r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12" y="2247900"/>
            <a:ext cx="5540375" cy="3878263"/>
          </a:xfrm>
        </p:spPr>
      </p:pic>
    </p:spTree>
    <p:extLst>
      <p:ext uri="{BB962C8B-B14F-4D97-AF65-F5344CB8AC3E}">
        <p14:creationId xmlns:p14="http://schemas.microsoft.com/office/powerpoint/2010/main" val="3296036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Collaboration of Army and local municipal water supply to install the five air-stripping towers.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Operators use the towers to remove volcanic organic component (VOC) in groundwater.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Treating of water in Coldwater Spring by the plant operators before supplying it to the public. 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Installation of five air-stripping towers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88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Drafting of a plan by the Army to remove Building 172 in OU3.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Building in OU3 is believed to be a continuous and major source of explosive contamination in groundwater.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objective of removing the building is to decontaminate building materials and dispose them appropriately.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Emergency response and removal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20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The Army and EPA is continuing ground water treatment while also evaluating alternative ground water treatment approaches.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fourth Five Year Review was completed in September 2015 by EPA.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 next review is set for September 2020.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Site Status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34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The EPA refers to activity and use limitations on site as institutional controls.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By limiting land use, institutional controls reduce exposure to contamination.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Institutional controls also act as a guide to human behavior.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Example of controlled human behavior is preventing land uses such as residential uses that are not doing the clean up on a regular basis.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And Use Limitation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40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LUCs prohibits;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Use of groundwater for drinking or irrigation purposes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Calls for fencing of the Depot and associated signage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Requires notifications of private well owners as a reminder to not use or drink ground water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Requires maintenance and monitoring of remedial systems as well as the use restrictions.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Use Controls (LUCs)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08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A task force which is working with an objective of protecting wildlife.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The army is protecting the Pygmy Sculpin fish native to Alabama and it only lives in the Coldwater Spring area.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task force is made up of representatives from the U.S </a:t>
            </a:r>
            <a:r>
              <a:rPr lang="en-US" dirty="0"/>
              <a:t>A</a:t>
            </a:r>
            <a:r>
              <a:rPr lang="en-US" dirty="0" smtClean="0"/>
              <a:t>rmy Corps of Engineers, ADEM, the State of Alabama’s Fish and Wildlife, the U.S Fish and Wildlife Service and EPA.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and Monitoring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64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The United States Environmental Protection Agency. </a:t>
            </a:r>
            <a:r>
              <a:rPr lang="en-US" i="1" dirty="0"/>
              <a:t>Anniston Army Depot (Southeast Industrial Area</a:t>
            </a:r>
            <a:r>
              <a:rPr lang="en-US" i="1" dirty="0" smtClean="0"/>
              <a:t>)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565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233</TotalTime>
  <Words>1448</Words>
  <Application>Microsoft Office PowerPoint</Application>
  <PresentationFormat>On-screen Show (4:3)</PresentationFormat>
  <Paragraphs>121</Paragraphs>
  <Slides>22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Hardcover</vt:lpstr>
      <vt:lpstr>Anniston Army Depot (Southeast Industrial Area) </vt:lpstr>
      <vt:lpstr>Introduction</vt:lpstr>
      <vt:lpstr>Topics of discussion</vt:lpstr>
      <vt:lpstr>Reason For Listing On The NPL</vt:lpstr>
      <vt:lpstr>Contaminants Present On Site</vt:lpstr>
      <vt:lpstr>Criteria to identify COCs by EPA</vt:lpstr>
      <vt:lpstr>Cleanup Activities</vt:lpstr>
      <vt:lpstr>Capturing and treating contaminated water</vt:lpstr>
      <vt:lpstr>RCRA-and Superfund related actions</vt:lpstr>
      <vt:lpstr>Superfund cleanup process</vt:lpstr>
      <vt:lpstr> Warning sign on NPL site </vt:lpstr>
      <vt:lpstr>Soil excavation and cleanup at a Superfund site</vt:lpstr>
      <vt:lpstr> Station after completed cleanup</vt:lpstr>
      <vt:lpstr>Final Record of Decision</vt:lpstr>
      <vt:lpstr>Reseeded landfill cap</vt:lpstr>
      <vt:lpstr>Installation of five air-stripping towers</vt:lpstr>
      <vt:lpstr>Emergency response and removal </vt:lpstr>
      <vt:lpstr>Current Site Status</vt:lpstr>
      <vt:lpstr>Activity And Use Limitation</vt:lpstr>
      <vt:lpstr>Land Use Controls (LUCs)</vt:lpstr>
      <vt:lpstr>Sampling and Monitoring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Simon</cp:lastModifiedBy>
  <cp:revision>26</cp:revision>
  <dcterms:created xsi:type="dcterms:W3CDTF">2019-11-28T04:41:09Z</dcterms:created>
  <dcterms:modified xsi:type="dcterms:W3CDTF">2019-11-29T04:55:14Z</dcterms:modified>
</cp:coreProperties>
</file>